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  <p:sldMasterId id="2147483685" r:id="rId5"/>
    <p:sldMasterId id="214748368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y="5143500" cx="9144000"/>
  <p:notesSz cx="6858000" cy="9144000"/>
  <p:embeddedFontLst>
    <p:embeddedFont>
      <p:font typeface="Robo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20" Type="http://schemas.openxmlformats.org/officeDocument/2006/relationships/slide" Target="slides/slide13.xml"/><Relationship Id="rId41" Type="http://schemas.openxmlformats.org/officeDocument/2006/relationships/font" Target="fonts/Roboto-boldItalic.fntdata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font" Target="fonts/Roboto-bold.fntdata"/><Relationship Id="rId16" Type="http://schemas.openxmlformats.org/officeDocument/2006/relationships/slide" Target="slides/slide9.xml"/><Relationship Id="rId38" Type="http://schemas.openxmlformats.org/officeDocument/2006/relationships/font" Target="fonts/Roboto-regular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iki.loginom.ru/articles/attribute.html" TargetMode="External"/><Relationship Id="rId3" Type="http://schemas.openxmlformats.org/officeDocument/2006/relationships/hyperlink" Target="https://wiki.loginom.ru/articles/mean-square-deviation.html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c2be883ff7_1_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2c2be883ff7_1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c2be9ce043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2c2be9ce043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g2c2be9ce043_0_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c2be9ce043_0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2c2be9ce043_0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g2c2be9ce043_0_7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c2be9ce043_0_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2c2be9ce043_0_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9" name="Google Shape;309;g2c2be9ce043_0_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c2be9ce043_0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g2c2be9ce043_0_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g2c2be9ce043_0_9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c2be9ce043_0_1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g2c2be9ce043_0_1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g2c2be9ce043_0_1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50a1db50d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50a1db50d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c2be9ce043_0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g2c2be9ce043_0_1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g2c2be9ce043_0_1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c2be9ce043_0_1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2c2be9ce043_0_1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g2c2be9ce043_0_1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50a1db50d0_0_1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g350a1db50d0_0_1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" name="Google Shape;392;g350a1db50d0_0_17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0a1db50d0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0a1db50d0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0a1db50d0_0_4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350a1db50d0_0_4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g350a1db50d0_0_4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50a1db50d0_0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g350a1db50d0_0_1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g350a1db50d0_0_1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50a1db50d0_0_2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" name="Google Shape;422;g350a1db50d0_0_2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3" name="Google Shape;423;g350a1db50d0_0_2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50a1db50d0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50a1db50d0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350a1db50d0_0_2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1" name="Google Shape;441;g350a1db50d0_0_2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" name="Google Shape;442;g350a1db50d0_0_2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50a1db50d0_0_3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" name="Google Shape;455;g350a1db50d0_0_3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g350a1db50d0_0_3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50a1db50d0_0_3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" name="Google Shape;468;g350a1db50d0_0_3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9" name="Google Shape;469;g350a1db50d0_0_3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50a1db50d0_0_3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g350a1db50d0_0_3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2" name="Google Shape;482;g350a1db50d0_0_3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350a1db50d0_0_3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5" name="Google Shape;495;g350a1db50d0_0_3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6" name="Google Shape;496;g350a1db50d0_0_36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50a1db50d0_0_3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9" name="Google Shape;509;g350a1db50d0_0_3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0" name="Google Shape;510;g350a1db50d0_0_3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0a1db50d0_0_4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3" name="Google Shape;523;g350a1db50d0_0_4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4" name="Google Shape;524;g350a1db50d0_0_4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c2be883ff7_1_1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2c2be883ff7_1_1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g2c2be883ff7_1_1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c2be883ff7_1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g2c2be883ff7_1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c2be883ff7_1_1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2c2be883ff7_1_1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" name="Google Shape;221;g2c2be883ff7_1_1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c2be883ff7_1_1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2c2be883ff7_1_1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g2c2be883ff7_1_18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0a1db50d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50a1db50d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c2be883ff7_1_2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2c2be883ff7_1_2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g2c2be883ff7_1_2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c2be9ce043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2c2be9ce043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A4D"/>
              </a:buClr>
              <a:buSzPts val="1200"/>
              <a:buFont typeface="Arial"/>
              <a:buChar char="•"/>
            </a:pPr>
            <a:r>
              <a:rPr b="1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Нормализация.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A4D"/>
                </a:solidFill>
                <a:latin typeface="Roboto"/>
                <a:ea typeface="Roboto"/>
                <a:cs typeface="Roboto"/>
                <a:sym typeface="Roboto"/>
              </a:rPr>
              <a:t>В данном случае все значения будут находиться в диапазоне от 0 до 1. Дискретные бинарные значения определяются как 0 и 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Обычно мы </a:t>
            </a:r>
            <a:r>
              <a:rPr b="1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нормализуем</a:t>
            </a:r>
            <a:r>
              <a:rPr b="0" i="0" lang="ru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 данные при выполнении некоторого типа анализа, в котором у нас есть несколько переменных, измеряемых в разных масштабах, и мы хотим, чтобы каждая из переменных имела одинаковый диапазон.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Стандартизация позволяет устранить возможное влияние отклонений по какому-либо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признаку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Стандартизация приводит все исходные значения набора данных, независимо от их начальных распределений и единиц измерения, к набору значений из распределения с нулевым средним и </a:t>
            </a:r>
            <a:r>
              <a:rPr b="0" i="0" lang="ru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стандартным отклонением</a:t>
            </a:r>
            <a:r>
              <a:rPr b="0" i="0" lang="ru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равным 1.</a:t>
            </a:r>
            <a:endParaRPr b="0" i="0">
              <a:solidFill>
                <a:srgbClr val="333A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g2c2be9ce043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0a1db50d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0a1db50d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4 строки">
  <p:cSld name="2_ТС заголовок в 4 строки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7264582" y="4621631"/>
            <a:ext cx="1428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r">
              <a:lnSpc>
                <a:spcPct val="118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0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2" type="body"/>
          </p:nvPr>
        </p:nvSpPr>
        <p:spPr>
          <a:xfrm>
            <a:off x="381939" y="4622228"/>
            <a:ext cx="1415700" cy="1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93333"/>
              </a:lnSpc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3" type="body"/>
          </p:nvPr>
        </p:nvSpPr>
        <p:spPr>
          <a:xfrm>
            <a:off x="381842" y="2902937"/>
            <a:ext cx="51423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29013"/>
              </a:lnSpc>
              <a:spcBef>
                <a:spcPts val="100"/>
              </a:spcBef>
              <a:spcAft>
                <a:spcPts val="0"/>
              </a:spcAft>
              <a:buClr>
                <a:srgbClr val="282828"/>
              </a:buClr>
              <a:buSzPts val="1400"/>
              <a:buFont typeface="Calibri"/>
              <a:buNone/>
              <a:defRPr sz="1400">
                <a:solidFill>
                  <a:srgbClr val="282828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4" type="body"/>
          </p:nvPr>
        </p:nvSpPr>
        <p:spPr>
          <a:xfrm>
            <a:off x="381842" y="2139863"/>
            <a:ext cx="78279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5996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alibri"/>
              <a:buNone/>
              <a:defRPr sz="27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4" name="Google Shape;8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9" name="Google Shape;89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3" name="Google Shape;9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2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3" name="Google Shape;103;p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5" name="Google Shape;115;p2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2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С заголовок в 4 строки">
  <p:cSld name="2_ТС заголовок в 4 строки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9"/>
          <p:cNvSpPr txBox="1"/>
          <p:nvPr>
            <p:ph idx="1" type="body"/>
          </p:nvPr>
        </p:nvSpPr>
        <p:spPr>
          <a:xfrm>
            <a:off x="7264582" y="4621631"/>
            <a:ext cx="1428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r">
              <a:lnSpc>
                <a:spcPct val="118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0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0" name="Google Shape;120;p29"/>
          <p:cNvSpPr txBox="1"/>
          <p:nvPr>
            <p:ph idx="2" type="body"/>
          </p:nvPr>
        </p:nvSpPr>
        <p:spPr>
          <a:xfrm>
            <a:off x="381939" y="4622228"/>
            <a:ext cx="1415700" cy="1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93333"/>
              </a:lnSpc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1" name="Google Shape;121;p29"/>
          <p:cNvSpPr txBox="1"/>
          <p:nvPr>
            <p:ph idx="3" type="body"/>
          </p:nvPr>
        </p:nvSpPr>
        <p:spPr>
          <a:xfrm>
            <a:off x="381842" y="2902937"/>
            <a:ext cx="51423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29013"/>
              </a:lnSpc>
              <a:spcBef>
                <a:spcPts val="100"/>
              </a:spcBef>
              <a:spcAft>
                <a:spcPts val="0"/>
              </a:spcAft>
              <a:buClr>
                <a:srgbClr val="282828"/>
              </a:buClr>
              <a:buSzPts val="1400"/>
              <a:buFont typeface="Calibri"/>
              <a:buNone/>
              <a:defRPr sz="1400">
                <a:solidFill>
                  <a:srgbClr val="282828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9"/>
          <p:cNvSpPr txBox="1"/>
          <p:nvPr>
            <p:ph idx="4" type="body"/>
          </p:nvPr>
        </p:nvSpPr>
        <p:spPr>
          <a:xfrm>
            <a:off x="381842" y="2139863"/>
            <a:ext cx="78279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5996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alibri"/>
              <a:buNone/>
              <a:defRPr sz="27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0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30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26" name="Google Shape;126;p3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3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3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1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31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3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3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3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32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8" name="Google Shape;138;p32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9" name="Google Shape;139;p3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3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3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3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4" name="Google Shape;144;p33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5" name="Google Shape;145;p33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6" name="Google Shape;146;p33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7" name="Google Shape;147;p33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8" name="Google Shape;148;p3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3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0" name="Google Shape;150;p3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3" name="Google Shape;153;p3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4" name="Google Shape;154;p3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5" name="Google Shape;155;p3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8" name="Google Shape;158;p3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9" name="Google Shape;159;p3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6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2" name="Google Shape;162;p36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63" name="Google Shape;163;p36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64" name="Google Shape;164;p3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5" name="Google Shape;165;p3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6" name="Google Shape;166;p3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7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9" name="Google Shape;169;p37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7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71" name="Google Shape;171;p3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2" name="Google Shape;172;p3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3" name="Google Shape;173;p3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6" name="Google Shape;176;p38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7" name="Google Shape;177;p3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8" name="Google Shape;178;p3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3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9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2" name="Google Shape;182;p39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3" name="Google Shape;183;p3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4" name="Google Shape;184;p3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5" name="Google Shape;185;p3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2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2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21212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0"/>
          <p:cNvSpPr txBox="1"/>
          <p:nvPr/>
        </p:nvSpPr>
        <p:spPr>
          <a:xfrm>
            <a:off x="948825" y="3828750"/>
            <a:ext cx="4869900" cy="9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900">
                <a:solidFill>
                  <a:schemeClr val="lt1"/>
                </a:solidFill>
              </a:rPr>
              <a:t>LLM</a:t>
            </a:r>
            <a:endParaRPr b="1" i="0" sz="2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Изображение выглядит как Графика, линия, Красочность, снимок экрана&#10;&#10;Автоматически созданное описание" id="191" name="Google Shape;19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028" y="0"/>
            <a:ext cx="7033956" cy="39545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192" name="Google Shape;192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02130" y="3932169"/>
            <a:ext cx="4420880" cy="54708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193" name="Google Shape;193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630074" y="3932169"/>
            <a:ext cx="4420880" cy="54708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40"/>
          <p:cNvSpPr txBox="1"/>
          <p:nvPr/>
        </p:nvSpPr>
        <p:spPr>
          <a:xfrm>
            <a:off x="833900" y="4297700"/>
            <a:ext cx="344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9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286" name="Google Shape;286;p49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87" name="Google Shape;287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88" name="Google Shape;288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89" name="Google Shape;289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9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Vanilla Attention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" name="Google Shape;291;p49" title="Screenshot 2025-04-25 at 11.27.2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5334" y="1246350"/>
            <a:ext cx="6798868" cy="3263617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9"/>
          <p:cNvSpPr txBox="1"/>
          <p:nvPr/>
        </p:nvSpPr>
        <p:spPr>
          <a:xfrm>
            <a:off x="761775" y="4449551"/>
            <a:ext cx="27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https://arxiv.org/abs/2112.05682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0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299" name="Google Shape;299;p50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00" name="Google Shape;300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01" name="Google Shape;301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02" name="Google Shape;302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50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Memory Efficient Attention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50" title="Screenshot 2025-04-25 at 11.24.3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608" y="1264138"/>
            <a:ext cx="7548329" cy="3053737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50"/>
          <p:cNvSpPr txBox="1"/>
          <p:nvPr/>
        </p:nvSpPr>
        <p:spPr>
          <a:xfrm>
            <a:off x="470713" y="4431767"/>
            <a:ext cx="2685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https://arxiv.org/abs/2112.05682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1"/>
          <p:cNvSpPr/>
          <p:nvPr/>
        </p:nvSpPr>
        <p:spPr>
          <a:xfrm>
            <a:off x="0" y="11681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312" name="Google Shape;312;p51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13" name="Google Shape;313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14" name="Google Shape;314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15" name="Google Shape;315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51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Flash Attention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51"/>
          <p:cNvSpPr txBox="1"/>
          <p:nvPr/>
        </p:nvSpPr>
        <p:spPr>
          <a:xfrm>
            <a:off x="311700" y="1152475"/>
            <a:ext cx="2421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Использование особенностей GPU блоков для более эффективного подсчета Attention</a:t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318" name="Google Shape;318;p51"/>
          <p:cNvSpPr txBox="1"/>
          <p:nvPr/>
        </p:nvSpPr>
        <p:spPr>
          <a:xfrm>
            <a:off x="311700" y="46701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https://arxiv.org/abs/2112.05682</a:t>
            </a:r>
            <a:endParaRPr/>
          </a:p>
        </p:txBody>
      </p:sp>
      <p:pic>
        <p:nvPicPr>
          <p:cNvPr id="319" name="Google Shape;319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11700" y="1152471"/>
            <a:ext cx="5523849" cy="289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2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326" name="Google Shape;326;p52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27" name="Google Shape;327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28" name="Google Shape;328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29" name="Google Shape;329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2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Flash Attention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52"/>
          <p:cNvSpPr txBox="1"/>
          <p:nvPr/>
        </p:nvSpPr>
        <p:spPr>
          <a:xfrm>
            <a:off x="341550" y="4652832"/>
            <a:ext cx="297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https://arxiv.org/abs/2112.05682</a:t>
            </a:r>
            <a:endParaRPr/>
          </a:p>
        </p:txBody>
      </p:sp>
      <p:pic>
        <p:nvPicPr>
          <p:cNvPr id="332" name="Google Shape;332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34402" y="1320950"/>
            <a:ext cx="5368050" cy="2970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3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снимок экрана, зеленый, Бирюза, Прямоугольник&#10;&#10;Автоматически созданное описание" id="339" name="Google Shape;339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40" name="Google Shape;340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41" name="Google Shape;34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53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Grouped-query Attention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53"/>
          <p:cNvSpPr/>
          <p:nvPr/>
        </p:nvSpPr>
        <p:spPr>
          <a:xfrm>
            <a:off x="1728150" y="2046125"/>
            <a:ext cx="964800" cy="23520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53"/>
          <p:cNvSpPr/>
          <p:nvPr/>
        </p:nvSpPr>
        <p:spPr>
          <a:xfrm>
            <a:off x="2963000" y="2557625"/>
            <a:ext cx="729000" cy="13290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latin typeface="Calibri"/>
                <a:ea typeface="Calibri"/>
                <a:cs typeface="Calibri"/>
                <a:sym typeface="Calibri"/>
              </a:rPr>
              <a:t>Embedding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53"/>
          <p:cNvSpPr/>
          <p:nvPr/>
        </p:nvSpPr>
        <p:spPr>
          <a:xfrm>
            <a:off x="3962050" y="2557625"/>
            <a:ext cx="2529000" cy="1329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B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53"/>
          <p:cNvSpPr/>
          <p:nvPr/>
        </p:nvSpPr>
        <p:spPr>
          <a:xfrm>
            <a:off x="6731850" y="2046125"/>
            <a:ext cx="764100" cy="2352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latin typeface="Calibri"/>
                <a:ea typeface="Calibri"/>
                <a:cs typeface="Calibri"/>
                <a:sym typeface="Calibri"/>
              </a:rPr>
              <a:t>SoftMax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7" name="Google Shape;347;p53"/>
          <p:cNvCxnSpPr>
            <a:stCxn id="348" idx="3"/>
            <a:endCxn id="343" idx="1"/>
          </p:cNvCxnSpPr>
          <p:nvPr/>
        </p:nvCxnSpPr>
        <p:spPr>
          <a:xfrm>
            <a:off x="1458150" y="3222125"/>
            <a:ext cx="27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9" name="Google Shape;349;p53"/>
          <p:cNvCxnSpPr>
            <a:stCxn id="343" idx="3"/>
            <a:endCxn id="344" idx="1"/>
          </p:cNvCxnSpPr>
          <p:nvPr/>
        </p:nvCxnSpPr>
        <p:spPr>
          <a:xfrm>
            <a:off x="2692950" y="3222125"/>
            <a:ext cx="27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0" name="Google Shape;350;p53"/>
          <p:cNvCxnSpPr>
            <a:stCxn id="344" idx="3"/>
            <a:endCxn id="345" idx="1"/>
          </p:cNvCxnSpPr>
          <p:nvPr/>
        </p:nvCxnSpPr>
        <p:spPr>
          <a:xfrm>
            <a:off x="3692000" y="3222125"/>
            <a:ext cx="27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1" name="Google Shape;351;p53"/>
          <p:cNvCxnSpPr>
            <a:stCxn id="345" idx="3"/>
            <a:endCxn id="346" idx="1"/>
          </p:cNvCxnSpPr>
          <p:nvPr/>
        </p:nvCxnSpPr>
        <p:spPr>
          <a:xfrm>
            <a:off x="6491050" y="3222125"/>
            <a:ext cx="24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2" name="Google Shape;352;p53"/>
          <p:cNvCxnSpPr>
            <a:stCxn id="346" idx="3"/>
            <a:endCxn id="353" idx="1"/>
          </p:cNvCxnSpPr>
          <p:nvPr/>
        </p:nvCxnSpPr>
        <p:spPr>
          <a:xfrm>
            <a:off x="7495950" y="3222125"/>
            <a:ext cx="24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4" name="Google Shape;354;p53"/>
          <p:cNvCxnSpPr>
            <a:stCxn id="355" idx="0"/>
            <a:endCxn id="343" idx="2"/>
          </p:cNvCxnSpPr>
          <p:nvPr/>
        </p:nvCxnSpPr>
        <p:spPr>
          <a:xfrm rot="10800000">
            <a:off x="2210550" y="4398125"/>
            <a:ext cx="415800" cy="29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6" name="Google Shape;356;p53"/>
          <p:cNvSpPr txBox="1"/>
          <p:nvPr/>
        </p:nvSpPr>
        <p:spPr>
          <a:xfrm>
            <a:off x="3644875" y="4240500"/>
            <a:ext cx="29163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embedding_dim x vocab_size</a:t>
            </a:r>
            <a:endParaRPr sz="17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7" name="Google Shape;357;p53"/>
          <p:cNvCxnSpPr>
            <a:stCxn id="356" idx="0"/>
            <a:endCxn id="345" idx="2"/>
          </p:cNvCxnSpPr>
          <p:nvPr/>
        </p:nvCxnSpPr>
        <p:spPr>
          <a:xfrm flipH="1" rot="10800000">
            <a:off x="5103025" y="3886500"/>
            <a:ext cx="123600" cy="35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58" name="Google Shape;358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8299" y="1244525"/>
            <a:ext cx="6427402" cy="362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Позиционное кодирование в LLM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5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снимок экрана, зеленый, Бирюза, Прямоугольник&#10;&#10;Автоматически созданное описание" id="370" name="Google Shape;370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71" name="Google Shape;371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72" name="Google Shape;372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55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RoPE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4" name="Google Shape;374;p55" title="Screenshot 2025-04-25 at 02.21.0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4421" y="1366138"/>
            <a:ext cx="6022829" cy="3143733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55"/>
          <p:cNvSpPr txBox="1"/>
          <p:nvPr/>
        </p:nvSpPr>
        <p:spPr>
          <a:xfrm>
            <a:off x="742400" y="4545163"/>
            <a:ext cx="29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https://arxiv.org/pdf/2104.09864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6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382" name="Google Shape;382;p56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83" name="Google Shape;383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84" name="Google Shape;384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85" name="Google Shape;385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56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RoPE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7" name="Google Shape;387;p56" title="Screenshot 2025-04-25 at 02.25.2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6473" y="1400038"/>
            <a:ext cx="6733664" cy="2858972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56"/>
          <p:cNvSpPr txBox="1"/>
          <p:nvPr/>
        </p:nvSpPr>
        <p:spPr>
          <a:xfrm>
            <a:off x="569513" y="4511268"/>
            <a:ext cx="283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https://arxiv.org/pdf/2104.09864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7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rgbClr val="595959"/>
                </a:solidFill>
              </a:rPr>
              <a:t>NoPE - не использовать позиционные эмбединги вовсе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rgbClr val="595959"/>
                </a:solidFill>
              </a:rPr>
              <a:t>interleave RoPE - чередоавние NoPE  и RoPE в соотношении 1:3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395" name="Google Shape;395;p57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96" name="Google Shape;396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97" name="Google Shape;397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398" name="Google Shape;398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57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RoPE, NoPE, iRoPE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57"/>
          <p:cNvSpPr txBox="1"/>
          <p:nvPr/>
        </p:nvSpPr>
        <p:spPr>
          <a:xfrm>
            <a:off x="569524" y="4511275"/>
            <a:ext cx="4201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rgbClr val="595959"/>
                </a:solidFill>
              </a:rPr>
              <a:t>https://arxiv.org/html/2501.18795v1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8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Mixture Of Experts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1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аввимипа</a:t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снимок экрана, зеленый, Бирюза, Прямоугольник&#10;&#10;Автоматически созданное описание" id="201" name="Google Shape;20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02" name="Google Shape;202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03" name="Google Shape;203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41"/>
          <p:cNvSpPr txBox="1"/>
          <p:nvPr/>
        </p:nvSpPr>
        <p:spPr>
          <a:xfrm>
            <a:off x="878125" y="303000"/>
            <a:ext cx="53931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План лекции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41"/>
          <p:cNvSpPr txBox="1"/>
          <p:nvPr/>
        </p:nvSpPr>
        <p:spPr>
          <a:xfrm>
            <a:off x="687900" y="1509750"/>
            <a:ext cx="49617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libri"/>
              <a:buAutoNum type="arabicPeriod"/>
            </a:pPr>
            <a:r>
              <a:rPr lang="ru"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Что такое LLM?</a:t>
            </a:r>
            <a:endParaRPr sz="21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libri"/>
              <a:buAutoNum type="arabicPeriod"/>
            </a:pPr>
            <a:r>
              <a:rPr lang="ru"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Обучение LLM</a:t>
            </a:r>
            <a:endParaRPr sz="21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libri"/>
              <a:buAutoNum type="arabicPeriod"/>
            </a:pPr>
            <a:r>
              <a:rPr lang="ru"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Особенности </a:t>
            </a:r>
            <a:r>
              <a:rPr lang="ru"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архитектуры современных</a:t>
            </a:r>
            <a:r>
              <a:rPr lang="ru"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LLM</a:t>
            </a:r>
            <a:endParaRPr sz="21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alibri"/>
              <a:buAutoNum type="arabicPeriod"/>
            </a:pPr>
            <a:r>
              <a:rPr lang="ru"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Использование LLM</a:t>
            </a:r>
            <a:endParaRPr sz="21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9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412" name="Google Shape;412;p59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13" name="Google Shape;413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14" name="Google Shape;414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15" name="Google Shape;415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59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MoE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9"/>
          <p:cNvSpPr txBox="1"/>
          <p:nvPr/>
        </p:nvSpPr>
        <p:spPr>
          <a:xfrm>
            <a:off x="311700" y="1214913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LlaMa - Дашь списать домашку?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DeepSeek - Да, только не списывай точь в точь, чтобы не спалили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LlaMa -Ок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418" name="Google Shape;418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876413"/>
            <a:ext cx="4958675" cy="17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3577" y="2411125"/>
            <a:ext cx="3941974" cy="268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0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426" name="Google Shape;426;p60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27" name="Google Shape;427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28" name="Google Shape;428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29" name="Google Shape;429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60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MoE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60"/>
          <p:cNvSpPr txBox="1"/>
          <p:nvPr/>
        </p:nvSpPr>
        <p:spPr>
          <a:xfrm>
            <a:off x="311700" y="1214913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432" name="Google Shape;432;p60"/>
          <p:cNvSpPr txBox="1"/>
          <p:nvPr/>
        </p:nvSpPr>
        <p:spPr>
          <a:xfrm>
            <a:off x="311700" y="1447550"/>
            <a:ext cx="3968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Что вообще означает что у LlaMa 4 Maverick 128 экспертов?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433" name="Google Shape;433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8150" y="1447552"/>
            <a:ext cx="4494150" cy="306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1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 Использование LLM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62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445" name="Google Shape;445;p62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46" name="Google Shape;446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47" name="Google Shape;447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48" name="Google Shape;448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62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ChatTemplate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62"/>
          <p:cNvSpPr txBox="1"/>
          <p:nvPr/>
        </p:nvSpPr>
        <p:spPr>
          <a:xfrm>
            <a:off x="311700" y="1214913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451" name="Google Shape;451;p62"/>
          <p:cNvSpPr txBox="1"/>
          <p:nvPr/>
        </p:nvSpPr>
        <p:spPr>
          <a:xfrm>
            <a:off x="311700" y="1482650"/>
            <a:ext cx="3330000" cy="3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LLM работает с сообщениями, а не простым текстом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Для перевода этих сообщений в строку, которая уже будет токенизироваться используют </a:t>
            </a:r>
            <a:r>
              <a:rPr b="1" lang="ru" sz="1800">
                <a:solidFill>
                  <a:srgbClr val="595959"/>
                </a:solidFill>
              </a:rPr>
              <a:t> ChatTemplate</a:t>
            </a:r>
            <a:endParaRPr b="1"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452" name="Google Shape;452;p62" title="Screenshot 2025-04-27 at 13.39.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41795" y="1482650"/>
            <a:ext cx="4944205" cy="2036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3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459" name="Google Shape;459;p63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60" name="Google Shape;460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61" name="Google Shape;461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62" name="Google Shape;462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63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Prompts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63"/>
          <p:cNvSpPr txBox="1"/>
          <p:nvPr/>
        </p:nvSpPr>
        <p:spPr>
          <a:xfrm>
            <a:off x="311700" y="1214913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465" name="Google Shape;465;p63"/>
          <p:cNvSpPr txBox="1"/>
          <p:nvPr/>
        </p:nvSpPr>
        <p:spPr>
          <a:xfrm>
            <a:off x="311700" y="1355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Промпты - инструкции, которые мы подаем на вход  LLM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Соответственно ремесло, то как эти инструкции сформировать и есть prompt engineering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64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472" name="Google Shape;472;p64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73" name="Google Shape;473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74" name="Google Shape;474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75" name="Google Shape;475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64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Роли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64"/>
          <p:cNvSpPr txBox="1"/>
          <p:nvPr/>
        </p:nvSpPr>
        <p:spPr>
          <a:xfrm>
            <a:off x="311700" y="1214913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478" name="Google Shape;478;p64"/>
          <p:cNvSpPr txBox="1"/>
          <p:nvPr/>
        </p:nvSpPr>
        <p:spPr>
          <a:xfrm>
            <a:off x="311700" y="1355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 sz="1800">
                <a:solidFill>
                  <a:srgbClr val="595959"/>
                </a:solidFill>
              </a:rPr>
              <a:t>system</a:t>
            </a:r>
            <a:r>
              <a:rPr lang="ru" sz="1800">
                <a:solidFill>
                  <a:srgbClr val="595959"/>
                </a:solidFill>
              </a:rPr>
              <a:t> - задаются основные инструкции, которые модель должны выполнить. 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 sz="1800">
                <a:solidFill>
                  <a:srgbClr val="595959"/>
                </a:solidFill>
              </a:rPr>
              <a:t>user</a:t>
            </a:r>
            <a:r>
              <a:rPr lang="ru" sz="1800">
                <a:solidFill>
                  <a:srgbClr val="595959"/>
                </a:solidFill>
              </a:rPr>
              <a:t> - запрос пользователя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 sz="1800">
                <a:solidFill>
                  <a:srgbClr val="595959"/>
                </a:solidFill>
              </a:rPr>
              <a:t>assistant</a:t>
            </a:r>
            <a:r>
              <a:rPr lang="ru" sz="1800">
                <a:solidFill>
                  <a:srgbClr val="595959"/>
                </a:solidFill>
              </a:rPr>
              <a:t> - </a:t>
            </a:r>
            <a:r>
              <a:rPr lang="ru" sz="1800">
                <a:solidFill>
                  <a:srgbClr val="595959"/>
                </a:solidFill>
                <a:highlight>
                  <a:schemeClr val="lt1"/>
                </a:highlight>
              </a:rPr>
              <a:t>ответ от модели, который может включать текст или запрос на вызов инструментов.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 sz="1800">
                <a:solidFill>
                  <a:srgbClr val="595959"/>
                </a:solidFill>
              </a:rPr>
              <a:t>tool </a:t>
            </a:r>
            <a:r>
              <a:rPr lang="ru" sz="1800">
                <a:solidFill>
                  <a:srgbClr val="595959"/>
                </a:solidFill>
                <a:highlight>
                  <a:schemeClr val="lt1"/>
                </a:highlight>
              </a:rPr>
              <a:t>- сообщение, используемое для передачи результатов вызова инструмента обратно в модель после получения внешних данных или обработки. Используется с моделями чата, которые поддерживают вызов инструментов.</a:t>
            </a:r>
            <a:endParaRPr sz="1800">
              <a:solidFill>
                <a:srgbClr val="595959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t/>
            </a:r>
            <a:endParaRPr sz="2100">
              <a:solidFill>
                <a:srgbClr val="E8EAED"/>
              </a:solidFill>
              <a:highlight>
                <a:srgbClr val="303134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5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485" name="Google Shape;485;p65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86" name="Google Shape;486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87" name="Google Shape;487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488" name="Google Shape;488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65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 Tool Calling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65"/>
          <p:cNvSpPr txBox="1"/>
          <p:nvPr/>
        </p:nvSpPr>
        <p:spPr>
          <a:xfrm>
            <a:off x="311700" y="1214913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491" name="Google Shape;491;p65"/>
          <p:cNvSpPr txBox="1"/>
          <p:nvPr/>
        </p:nvSpPr>
        <p:spPr>
          <a:xfrm>
            <a:off x="311700" y="12149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9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595959"/>
                </a:solidFill>
                <a:highlight>
                  <a:srgbClr val="FFFFFF"/>
                </a:highlight>
              </a:rPr>
              <a:t>Tool Calling используется для того, чтобы дать доступ LLM к инструментам внешнего мира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-317500" lvl="0" marL="6096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lang="ru">
                <a:solidFill>
                  <a:srgbClr val="595959"/>
                </a:solidFill>
                <a:highlight>
                  <a:srgbClr val="FFFFFF"/>
                </a:highlight>
              </a:rPr>
              <a:t>Вызов API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-3175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lang="ru">
                <a:solidFill>
                  <a:srgbClr val="595959"/>
                </a:solidFill>
                <a:highlight>
                  <a:srgbClr val="FFFFFF"/>
                </a:highlight>
              </a:rPr>
              <a:t>Выполнение кода на Python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-31750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lang="ru">
                <a:solidFill>
                  <a:srgbClr val="595959"/>
                </a:solidFill>
                <a:highlight>
                  <a:srgbClr val="FFFFFF"/>
                </a:highlight>
              </a:rPr>
              <a:t>Взаимодействие с игровой средой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120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492" name="Google Shape;492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2975" y="2764475"/>
            <a:ext cx="7052776" cy="166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6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499" name="Google Shape;499;p66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500" name="Google Shape;500;p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501" name="Google Shape;501;p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502" name="Google Shape;502;p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66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 JSON Output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66"/>
          <p:cNvSpPr txBox="1"/>
          <p:nvPr/>
        </p:nvSpPr>
        <p:spPr>
          <a:xfrm>
            <a:off x="311700" y="1214913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505" name="Google Shape;505;p66"/>
          <p:cNvSpPr txBox="1"/>
          <p:nvPr/>
        </p:nvSpPr>
        <p:spPr>
          <a:xfrm>
            <a:off x="569675" y="1503750"/>
            <a:ext cx="71898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Иногда нужно строго задать формат ответа модели в виде конкретной JSON Схемы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506" name="Google Shape;506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42225" y="2923027"/>
            <a:ext cx="6375498" cy="196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7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513" name="Google Shape;513;p67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514" name="Google Shape;514;p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515" name="Google Shape;515;p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516" name="Google Shape;516;p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67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 JSON Output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67"/>
          <p:cNvSpPr txBox="1"/>
          <p:nvPr/>
        </p:nvSpPr>
        <p:spPr>
          <a:xfrm>
            <a:off x="311700" y="1214913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519" name="Google Shape;519;p67"/>
          <p:cNvSpPr txBox="1"/>
          <p:nvPr/>
        </p:nvSpPr>
        <p:spPr>
          <a:xfrm>
            <a:off x="569675" y="1503750"/>
            <a:ext cx="71898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Иногда нужно строго задать формат ответа модели в виде конкретной JSON Схемы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520" name="Google Shape;520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42225" y="2923027"/>
            <a:ext cx="6375498" cy="196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8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527" name="Google Shape;527;p68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528" name="Google Shape;528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529" name="Google Shape;529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530" name="Google Shape;530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68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 RAG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68"/>
          <p:cNvSpPr txBox="1"/>
          <p:nvPr/>
        </p:nvSpPr>
        <p:spPr>
          <a:xfrm>
            <a:off x="317175" y="1478763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533" name="Google Shape;533;p68"/>
          <p:cNvSpPr txBox="1"/>
          <p:nvPr/>
        </p:nvSpPr>
        <p:spPr>
          <a:xfrm>
            <a:off x="317175" y="1416325"/>
            <a:ext cx="2178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Насыщение LLM контекстом из базы знаний для ответа на вопрос пользователей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534" name="Google Shape;534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7600" y="1460276"/>
            <a:ext cx="6103050" cy="313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2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212" name="Google Shape;212;p42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13" name="Google Shape;213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14" name="Google Shape;214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15" name="Google Shape;215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42"/>
          <p:cNvSpPr txBox="1"/>
          <p:nvPr/>
        </p:nvSpPr>
        <p:spPr>
          <a:xfrm>
            <a:off x="982000" y="310200"/>
            <a:ext cx="46896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800">
                <a:solidFill>
                  <a:schemeClr val="lt1"/>
                </a:solidFill>
              </a:rPr>
              <a:t>LLM. Что это такое?</a:t>
            </a:r>
            <a:endParaRPr b="1" sz="2400">
              <a:solidFill>
                <a:schemeClr val="lt1"/>
              </a:solidFill>
            </a:endParaRPr>
          </a:p>
        </p:txBody>
      </p:sp>
      <p:sp>
        <p:nvSpPr>
          <p:cNvPr id="217" name="Google Shape;217;p42"/>
          <p:cNvSpPr txBox="1"/>
          <p:nvPr/>
        </p:nvSpPr>
        <p:spPr>
          <a:xfrm>
            <a:off x="420375" y="1587575"/>
            <a:ext cx="8156100" cy="3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rgbClr val="595959"/>
                </a:solidFill>
              </a:rPr>
              <a:t>LLM (Large Language Model) - большая языковая модель, обученная на задачу генерации ответа на какую либо инструкцию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9" name="Google Shape;53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8787" y="838538"/>
            <a:ext cx="3466426" cy="346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3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снимок экрана, зеленый, Бирюза, Прямоугольник&#10;&#10;Автоматически созданное описание" id="224" name="Google Shape;22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25" name="Google Shape;225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26" name="Google Shape;226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43"/>
          <p:cNvSpPr txBox="1"/>
          <p:nvPr/>
        </p:nvSpPr>
        <p:spPr>
          <a:xfrm>
            <a:off x="802550" y="226500"/>
            <a:ext cx="52557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800">
                <a:solidFill>
                  <a:schemeClr val="lt1"/>
                </a:solidFill>
              </a:rPr>
              <a:t>Обучение LLM</a:t>
            </a:r>
            <a:endParaRPr b="1" sz="2400">
              <a:solidFill>
                <a:schemeClr val="lt1"/>
              </a:solidFill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p43" title="Screenshot 2025-04-27 at 13.34.1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788" y="1408950"/>
            <a:ext cx="7826427" cy="36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4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снимок экрана, зеленый, Бирюза, Прямоугольник&#10;&#10;Автоматически созданное описание" id="235" name="Google Shape;235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36" name="Google Shape;236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37" name="Google Shape;23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4"/>
          <p:cNvSpPr txBox="1"/>
          <p:nvPr/>
        </p:nvSpPr>
        <p:spPr>
          <a:xfrm>
            <a:off x="921250" y="317375"/>
            <a:ext cx="49275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Архитектура  LLM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44"/>
          <p:cNvSpPr txBox="1"/>
          <p:nvPr/>
        </p:nvSpPr>
        <p:spPr>
          <a:xfrm>
            <a:off x="648675" y="1637850"/>
            <a:ext cx="6116100" cy="22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AutoNum type="arabicPeriod"/>
            </a:pPr>
            <a:r>
              <a:rPr lang="ru" sz="1800">
                <a:solidFill>
                  <a:srgbClr val="595959"/>
                </a:solidFill>
              </a:rPr>
              <a:t>Transformer Decoder - как основа модели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AutoNum type="arabicPeriod"/>
            </a:pPr>
            <a:r>
              <a:rPr lang="ru" sz="1800">
                <a:solidFill>
                  <a:srgbClr val="595959"/>
                </a:solidFill>
              </a:rPr>
              <a:t>RoPE в качестве позиционного кодирования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AutoNum type="arabicPeriod"/>
            </a:pPr>
            <a:r>
              <a:rPr lang="ru" sz="1800">
                <a:solidFill>
                  <a:srgbClr val="595959"/>
                </a:solidFill>
              </a:rPr>
              <a:t>RMSNorm вместо LayerNorm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AutoNum type="arabicPeriod"/>
            </a:pPr>
            <a:r>
              <a:rPr lang="ru" sz="1800">
                <a:solidFill>
                  <a:srgbClr val="595959"/>
                </a:solidFill>
              </a:rPr>
              <a:t>Более эффективные реализации Attention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AutoNum type="arabicPeriod"/>
            </a:pPr>
            <a:r>
              <a:rPr lang="ru" sz="1800">
                <a:solidFill>
                  <a:srgbClr val="595959"/>
                </a:solidFill>
              </a:rPr>
              <a:t>Модификации MultiHead Attention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AutoNum type="arabicPeriod"/>
            </a:pPr>
            <a:r>
              <a:rPr lang="ru" sz="1800">
                <a:solidFill>
                  <a:srgbClr val="595959"/>
                </a:solidFill>
              </a:rPr>
              <a:t>Mixture Of Experts (DeepSeek V3, LlaMa 4 и пр.)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Нормализация в LLM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6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251" name="Google Shape;251;p46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52" name="Google Shape;252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53" name="Google Shape;253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54" name="Google Shape;254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6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000">
                <a:solidFill>
                  <a:schemeClr val="lt1"/>
                </a:solidFill>
              </a:rPr>
              <a:t>LayerNorm. Почему не BatchNorm?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46"/>
          <p:cNvSpPr txBox="1"/>
          <p:nvPr/>
        </p:nvSpPr>
        <p:spPr>
          <a:xfrm>
            <a:off x="425850" y="1431750"/>
            <a:ext cx="8444700" cy="3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57" name="Google Shape;257;p46"/>
          <p:cNvSpPr txBox="1"/>
          <p:nvPr/>
        </p:nvSpPr>
        <p:spPr>
          <a:xfrm>
            <a:off x="311700" y="4435925"/>
            <a:ext cx="3855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https://arxiv.org/pdf/1607.06450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258" name="Google Shape;258;p46" title="Screenshot 2025-04-27 at 12.21.37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475" y="1358050"/>
            <a:ext cx="3068374" cy="87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93375" y="1240084"/>
            <a:ext cx="4492825" cy="2575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7"/>
          <p:cNvSpPr/>
          <p:nvPr/>
        </p:nvSpPr>
        <p:spPr>
          <a:xfrm>
            <a:off x="0" y="1168088"/>
            <a:ext cx="9144000" cy="3975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Изображение выглядит как линия, Графика, белый, черно-белый&#10;&#10;Автоматически созданное описание" id="266" name="Google Shape;266;p47"/>
          <p:cNvPicPr preferRelativeResize="0"/>
          <p:nvPr/>
        </p:nvPicPr>
        <p:blipFill rotWithShape="1">
          <a:blip r:embed="rId3">
            <a:alphaModFix amt="10000"/>
          </a:blip>
          <a:srcRect b="0" l="0" r="0" t="0"/>
          <a:stretch/>
        </p:blipFill>
        <p:spPr>
          <a:xfrm>
            <a:off x="-4016" y="0"/>
            <a:ext cx="326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67" name="Google Shape;267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16393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68" name="Google Shape;268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614362" y="1118967"/>
            <a:ext cx="9758362" cy="982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зеленый, Бирюза, Прямоугольник&#10;&#10;Автоматически созданное описание" id="269" name="Google Shape;269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26860" y="226504"/>
            <a:ext cx="3812612" cy="47181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47"/>
          <p:cNvSpPr txBox="1"/>
          <p:nvPr/>
        </p:nvSpPr>
        <p:spPr>
          <a:xfrm>
            <a:off x="921225" y="311850"/>
            <a:ext cx="48114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b="1" lang="ru" sz="2400">
                <a:solidFill>
                  <a:schemeClr val="lt1"/>
                </a:solidFill>
              </a:rPr>
              <a:t>RMSNorm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679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47"/>
          <p:cNvSpPr txBox="1"/>
          <p:nvPr/>
        </p:nvSpPr>
        <p:spPr>
          <a:xfrm>
            <a:off x="475250" y="1338450"/>
            <a:ext cx="8444700" cy="3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272" name="Google Shape;272;p47"/>
          <p:cNvSpPr txBox="1"/>
          <p:nvPr/>
        </p:nvSpPr>
        <p:spPr>
          <a:xfrm>
            <a:off x="5826000" y="1236175"/>
            <a:ext cx="3006300" cy="21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По сути это LeyerNorm без сдвига на среднее</a:t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273" name="Google Shape;273;p47"/>
          <p:cNvSpPr txBox="1"/>
          <p:nvPr/>
        </p:nvSpPr>
        <p:spPr>
          <a:xfrm>
            <a:off x="311700" y="4435925"/>
            <a:ext cx="3855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595959"/>
                </a:solidFill>
              </a:rPr>
              <a:t>https://arxiv.org/pdf/1910.07467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274" name="Google Shape;274;p47" title="Screenshot 2025-04-27 at 12.29.17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000" y="1383425"/>
            <a:ext cx="4859075" cy="92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8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Модификации Attention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